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88150" cy="10020300"/>
  <p:embeddedFontLst>
    <p:embeddedFont>
      <p:font typeface="IBM Plex Sans"/>
      <p:regular r:id="rId33"/>
      <p:bold r:id="rId34"/>
      <p:italic r:id="rId35"/>
      <p:boldItalic r:id="rId36"/>
    </p:embeddedFont>
    <p:embeddedFont>
      <p:font typeface="IBM Plex Sans Light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IBM Plex Sans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674">
          <p15:clr>
            <a:srgbClr val="A4A3A4"/>
          </p15:clr>
        </p15:guide>
        <p15:guide id="2" orient="horz" pos="3094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9" roundtripDataSignature="AMtx7mgobLwp05EysS8Sb0f4/s7J7IXg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74"/>
        <p:guide pos="3094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Light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IBMPlexSansMedium-bold.fntdata"/><Relationship Id="rId45" Type="http://schemas.openxmlformats.org/officeDocument/2006/relationships/font" Target="fonts/IBMPlexSa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BMPlexSansMedium-boldItalic.fntdata"/><Relationship Id="rId47" Type="http://schemas.openxmlformats.org/officeDocument/2006/relationships/font" Target="fonts/IBMPlexSansMedium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IBMPlexSans-regular.fntdata"/><Relationship Id="rId32" Type="http://schemas.openxmlformats.org/officeDocument/2006/relationships/slide" Target="slides/slide27.xml"/><Relationship Id="rId35" Type="http://schemas.openxmlformats.org/officeDocument/2006/relationships/font" Target="fonts/IBMPlexSans-italic.fntdata"/><Relationship Id="rId34" Type="http://schemas.openxmlformats.org/officeDocument/2006/relationships/font" Target="fonts/IBMPlexSans-bold.fntdata"/><Relationship Id="rId37" Type="http://schemas.openxmlformats.org/officeDocument/2006/relationships/font" Target="fonts/IBMPlexSansLight-regular.fntdata"/><Relationship Id="rId36" Type="http://schemas.openxmlformats.org/officeDocument/2006/relationships/font" Target="fonts/IBMPlexSans-boldItalic.fntdata"/><Relationship Id="rId39" Type="http://schemas.openxmlformats.org/officeDocument/2006/relationships/font" Target="fonts/IBMPlexSansLight-italic.fntdata"/><Relationship Id="rId38" Type="http://schemas.openxmlformats.org/officeDocument/2006/relationships/font" Target="fonts/IBMPlexSans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2984870" cy="502755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01699" y="0"/>
            <a:ext cx="2984870" cy="502755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38150" y="1252538"/>
            <a:ext cx="601186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517546"/>
            <a:ext cx="2984870" cy="502754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01699" y="9517546"/>
            <a:ext cx="2984870" cy="502754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sv-S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a569da1ff_0_11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35a569da1ff_0_11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95b2eb508_0_155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3595b2eb508_0_155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a569da1ff_1_3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5a569da1ff_1_3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35a569da1ff_1_3:notes"/>
          <p:cNvSpPr txBox="1"/>
          <p:nvPr>
            <p:ph idx="12" type="sldNum"/>
          </p:nvPr>
        </p:nvSpPr>
        <p:spPr>
          <a:xfrm>
            <a:off x="3901699" y="9517546"/>
            <a:ext cx="2985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a569da1ff_1_14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5a569da1ff_1_14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35a569da1ff_1_14:notes"/>
          <p:cNvSpPr txBox="1"/>
          <p:nvPr>
            <p:ph idx="12" type="sldNum"/>
          </p:nvPr>
        </p:nvSpPr>
        <p:spPr>
          <a:xfrm>
            <a:off x="3901699" y="9517546"/>
            <a:ext cx="2985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a569da1ff_1_28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5a569da1ff_1_28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35a569da1ff_1_28:notes"/>
          <p:cNvSpPr txBox="1"/>
          <p:nvPr>
            <p:ph idx="12" type="sldNum"/>
          </p:nvPr>
        </p:nvSpPr>
        <p:spPr>
          <a:xfrm>
            <a:off x="3901699" y="9517546"/>
            <a:ext cx="2985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a569da1ff_1_42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5a569da1ff_1_42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35a569da1ff_1_42:notes"/>
          <p:cNvSpPr txBox="1"/>
          <p:nvPr>
            <p:ph idx="12" type="sldNum"/>
          </p:nvPr>
        </p:nvSpPr>
        <p:spPr>
          <a:xfrm>
            <a:off x="3901699" y="9517546"/>
            <a:ext cx="2985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95b2eb508_0_177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3595b2eb508_0_177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a569da1ff_1_56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35a569da1ff_1_56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a569da1ff_1_70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35a569da1ff_1_70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a569da1ff_1_83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35a569da1ff_1_83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a569da1ff_1_97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35a569da1ff_1_97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438150" y="1252538"/>
            <a:ext cx="601186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a569da1ff_1_114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35a569da1ff_1_114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a569da1ff_1_129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35a569da1ff_1_129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a569da1ff_1_145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35a569da1ff_1_145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a569da1ff_1_158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35a569da1ff_1_158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a569da1ff_1_172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35a569da1ff_1_172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95b2eb508_0_165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3595b2eb508_0_165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95b2eb508_0_3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3595b2eb508_0_3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595b2eb508_0_105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3595b2eb508_0_105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95b2eb508_0_16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3595b2eb508_0_16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95b2eb508_0_94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3595b2eb508_0_94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95b2eb508_0_125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595b2eb508_0_125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95b2eb508_0_135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595b2eb508_0_135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95b2eb508_0_115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3595b2eb508_0_115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95b2eb508_0_192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3595b2eb508_0_192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95b2eb508_0_145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595b2eb508_0_145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idx="1" type="body"/>
          </p:nvPr>
        </p:nvSpPr>
        <p:spPr>
          <a:xfrm>
            <a:off x="647700" y="987425"/>
            <a:ext cx="784860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2" type="body"/>
          </p:nvPr>
        </p:nvSpPr>
        <p:spPr>
          <a:xfrm>
            <a:off x="4735896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1/2 image">
  <p:cSld name="Content and 1/2 imag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646580" y="376238"/>
            <a:ext cx="3761992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/>
          <p:nvPr>
            <p:ph idx="2" type="pic"/>
          </p:nvPr>
        </p:nvSpPr>
        <p:spPr>
          <a:xfrm>
            <a:off x="457200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3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">
  <p:cSld name="Content and 2/5 image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82" name="Google Shape;82;p34"/>
          <p:cNvSpPr txBox="1"/>
          <p:nvPr>
            <p:ph type="title"/>
          </p:nvPr>
        </p:nvSpPr>
        <p:spPr>
          <a:xfrm>
            <a:off x="646580" y="376238"/>
            <a:ext cx="42496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4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34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 (2)">
  <p:cSld name="Content and 2/5 image (2)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5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" name="Google Shape;88;p35"/>
          <p:cNvSpPr txBox="1"/>
          <p:nvPr>
            <p:ph type="title"/>
          </p:nvPr>
        </p:nvSpPr>
        <p:spPr>
          <a:xfrm>
            <a:off x="646580" y="376238"/>
            <a:ext cx="4249271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5704353" y="987424"/>
            <a:ext cx="3212168" cy="3451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2" name="Google Shape;9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5"/>
          <p:cNvSpPr txBox="1"/>
          <p:nvPr>
            <p:ph idx="2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4" name="Google Shape;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 black">
  <p:cSld name="Content and image black"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6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6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98" name="Google Shape;98;p36"/>
          <p:cNvSpPr txBox="1"/>
          <p:nvPr>
            <p:ph type="title"/>
          </p:nvPr>
        </p:nvSpPr>
        <p:spPr>
          <a:xfrm>
            <a:off x="646580" y="376238"/>
            <a:ext cx="424927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1" type="body"/>
          </p:nvPr>
        </p:nvSpPr>
        <p:spPr>
          <a:xfrm>
            <a:off x="646113" y="987425"/>
            <a:ext cx="4249737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36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1" name="Google Shape;10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6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36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black">
  <p:cSld name="Two content black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" name="Google Shape;10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7"/>
          <p:cNvSpPr txBox="1"/>
          <p:nvPr>
            <p:ph type="title"/>
          </p:nvPr>
        </p:nvSpPr>
        <p:spPr>
          <a:xfrm>
            <a:off x="646580" y="376238"/>
            <a:ext cx="4249271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7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7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10" name="Google Shape;110;p37"/>
          <p:cNvSpPr txBox="1"/>
          <p:nvPr>
            <p:ph idx="1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7"/>
          <p:cNvSpPr txBox="1"/>
          <p:nvPr>
            <p:ph idx="2" type="body"/>
          </p:nvPr>
        </p:nvSpPr>
        <p:spPr>
          <a:xfrm>
            <a:off x="5704351" y="987425"/>
            <a:ext cx="3212169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grey">
  <p:cSld name="Two content grey">
    <p:bg>
      <p:bgPr>
        <a:solidFill>
          <a:srgbClr val="D8D8D8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8"/>
          <p:cNvSpPr txBox="1"/>
          <p:nvPr>
            <p:ph idx="1" type="body"/>
          </p:nvPr>
        </p:nvSpPr>
        <p:spPr>
          <a:xfrm>
            <a:off x="5703888" y="987425"/>
            <a:ext cx="321310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8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" name="Google Shape;115;p38"/>
          <p:cNvSpPr txBox="1"/>
          <p:nvPr>
            <p:ph type="title"/>
          </p:nvPr>
        </p:nvSpPr>
        <p:spPr>
          <a:xfrm>
            <a:off x="646580" y="376238"/>
            <a:ext cx="4249271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8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18" name="Google Shape;118;p38"/>
          <p:cNvSpPr txBox="1"/>
          <p:nvPr>
            <p:ph idx="2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black">
  <p:cSld name="Title and content black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1" name="Google Shape;1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9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i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9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25" name="Google Shape;125;p39"/>
          <p:cNvSpPr txBox="1"/>
          <p:nvPr>
            <p:ph idx="1" type="body"/>
          </p:nvPr>
        </p:nvSpPr>
        <p:spPr>
          <a:xfrm>
            <a:off x="646113" y="987425"/>
            <a:ext cx="784972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tint">
  <p:cSld name="Title and content tint">
    <p:bg>
      <p:bgPr>
        <a:solidFill>
          <a:srgbClr val="D8D8D8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0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0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30" name="Google Shape;130;p40"/>
          <p:cNvSpPr txBox="1"/>
          <p:nvPr>
            <p:ph idx="1" type="body"/>
          </p:nvPr>
        </p:nvSpPr>
        <p:spPr>
          <a:xfrm>
            <a:off x="646113" y="987425"/>
            <a:ext cx="7850187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bg>
      <p:bgPr>
        <a:solidFill>
          <a:schemeClr val="accent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133" name="Google Shape;13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7835" y="2135303"/>
            <a:ext cx="3966891" cy="6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 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-2"/>
            <a:ext cx="9267199" cy="52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4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Medium"/>
              <a:buNone/>
              <a:defRPr b="0" sz="5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24" name="Google Shape;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87" y="4638936"/>
            <a:ext cx="1699886" cy="2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4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attern" showMasterSp="0">
  <p:cSld name="Title slide with patter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9143999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 b="0" sz="5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0" name="Google Shape;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87" y="4638936"/>
            <a:ext cx="1699886" cy="2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45fe35844b_0_1068"/>
          <p:cNvSpPr txBox="1"/>
          <p:nvPr>
            <p:ph type="title"/>
          </p:nvPr>
        </p:nvSpPr>
        <p:spPr>
          <a:xfrm>
            <a:off x="3868614" y="37623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345fe35844b_0_1068"/>
          <p:cNvSpPr txBox="1"/>
          <p:nvPr>
            <p:ph idx="11" type="ftr"/>
          </p:nvPr>
        </p:nvSpPr>
        <p:spPr>
          <a:xfrm>
            <a:off x="646580" y="4767263"/>
            <a:ext cx="30861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345fe35844b_0_1068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36" name="Google Shape;36;g345fe35844b_0_1068"/>
          <p:cNvPicPr preferRelativeResize="0"/>
          <p:nvPr/>
        </p:nvPicPr>
        <p:blipFill rotWithShape="1">
          <a:blip r:embed="rId2">
            <a:alphaModFix/>
          </a:blip>
          <a:srcRect b="189" l="0" r="0" t="199"/>
          <a:stretch/>
        </p:blipFill>
        <p:spPr>
          <a:xfrm>
            <a:off x="1" y="0"/>
            <a:ext cx="36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345fe35844b_0_1068"/>
          <p:cNvSpPr txBox="1"/>
          <p:nvPr>
            <p:ph idx="1" type="body"/>
          </p:nvPr>
        </p:nvSpPr>
        <p:spPr>
          <a:xfrm>
            <a:off x="3868614" y="987425"/>
            <a:ext cx="46278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Agenda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type="title"/>
          </p:nvPr>
        </p:nvSpPr>
        <p:spPr>
          <a:xfrm>
            <a:off x="3868614" y="376237"/>
            <a:ext cx="4627685" cy="32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 b="195" l="0" r="0" t="195"/>
          <a:stretch/>
        </p:blipFill>
        <p:spPr>
          <a:xfrm>
            <a:off x="1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7"/>
          <p:cNvPicPr preferRelativeResize="0"/>
          <p:nvPr/>
        </p:nvPicPr>
        <p:blipFill rotWithShape="1">
          <a:blip r:embed="rId3">
            <a:alphaModFix/>
          </a:blip>
          <a:srcRect b="0" l="0" r="0" t="-49"/>
          <a:stretch/>
        </p:blipFill>
        <p:spPr>
          <a:xfrm>
            <a:off x="6494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/>
          <p:nvPr>
            <p:ph idx="1" type="body"/>
          </p:nvPr>
        </p:nvSpPr>
        <p:spPr>
          <a:xfrm>
            <a:off x="3868614" y="987425"/>
            <a:ext cx="4627686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showMasterSp="0">
  <p:cSld name="Title slide 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1" name="Google Shape;51;p29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Medium"/>
              <a:buNone/>
              <a:defRPr b="0" sz="5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90" y="4638936"/>
            <a:ext cx="1699880" cy="28663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9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 showMasterSp="0">
  <p:cSld name="Title slide 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7" name="Google Shape;57;p30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Medium"/>
              <a:buNone/>
              <a:defRPr b="0" sz="5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90" y="4638936"/>
            <a:ext cx="1699880" cy="28663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0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divider" showMasterSp="0">
  <p:cSld name="Chapter divi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65" name="Google Shape;65;p31"/>
          <p:cNvSpPr txBox="1"/>
          <p:nvPr>
            <p:ph type="title"/>
          </p:nvPr>
        </p:nvSpPr>
        <p:spPr>
          <a:xfrm>
            <a:off x="646580" y="987424"/>
            <a:ext cx="7849720" cy="102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Medium"/>
              <a:buNone/>
              <a:defRPr b="0" sz="3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b="1" i="0" sz="2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47200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3"/>
          <p:cNvSpPr txBox="1"/>
          <p:nvPr>
            <p:ph idx="1" type="body"/>
          </p:nvPr>
        </p:nvSpPr>
        <p:spPr>
          <a:xfrm>
            <a:off x="647700" y="879475"/>
            <a:ext cx="7848600" cy="35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F26B43"/>
          </p15:clr>
        </p15:guide>
        <p15:guide id="2" orient="horz" pos="554">
          <p15:clr>
            <a:srgbClr val="F26B43"/>
          </p15:clr>
        </p15:guide>
        <p15:guide id="3" pos="5352">
          <p15:clr>
            <a:srgbClr val="F26B43"/>
          </p15:clr>
        </p15:guide>
        <p15:guide id="4" orient="horz" pos="849">
          <p15:clr>
            <a:srgbClr val="F26B43"/>
          </p15:clr>
        </p15:guide>
        <p15:guide id="5" orient="horz" pos="985">
          <p15:clr>
            <a:srgbClr val="F26B43"/>
          </p15:clr>
        </p15:guide>
        <p15:guide id="6" orient="horz" pos="2799">
          <p15:clr>
            <a:srgbClr val="F26B43"/>
          </p15:clr>
        </p15:guide>
        <p15:guide id="7" pos="5624">
          <p15:clr>
            <a:srgbClr val="F26B43"/>
          </p15:clr>
        </p15:guide>
        <p15:guide id="8" pos="136">
          <p15:clr>
            <a:srgbClr val="F26B43"/>
          </p15:clr>
        </p15:guide>
        <p15:guide id="9" orient="horz" pos="622">
          <p15:clr>
            <a:srgbClr val="F26B43"/>
          </p15:clr>
        </p15:guide>
        <p15:guide id="10" orient="horz" pos="237">
          <p15:clr>
            <a:srgbClr val="F26B43"/>
          </p15:clr>
        </p15:guide>
        <p15:guide id="11" pos="1156">
          <p15:clr>
            <a:srgbClr val="F26B43"/>
          </p15:clr>
        </p15:guide>
        <p15:guide id="12" pos="2313">
          <p15:clr>
            <a:srgbClr val="F26B43"/>
          </p15:clr>
        </p15:guide>
        <p15:guide id="13" pos="3447">
          <p15:clr>
            <a:srgbClr val="F26B43"/>
          </p15:clr>
        </p15:guide>
        <p15:guide id="14" pos="4604">
          <p15:clr>
            <a:srgbClr val="F26B43"/>
          </p15:clr>
        </p15:guide>
        <p15:guide id="15" pos="30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s://dash.processout.com/auth/sign-in" TargetMode="External"/><Relationship Id="rId5" Type="http://schemas.openxmlformats.org/officeDocument/2006/relationships/hyperlink" Target="https://authn-live.adyen.com/authn/ui/login?request=eyJBdXRoblJlcXVlc3QiOnsiYWN0aXZpdHlHcm91cCI6IkJPX0NBIiwiY3JlZHNSZWFzb24iOlsiTG9nZ2luZyBpbiB0byBhcHBsaWNhdGlvbiBjYSJdLCJmb3JjZU5ld1Nlc3Npb24iOiJmYWxzZSIsImZvcmdvdFBhc3N3b3JkVXJsIjoiaHR0cHM6XC9cL2NhLWxpdmUuYWR5ZW4uY29tXC9jYVwvbG9iYnlcL3Bhc3N3b3JkLXJlc2V0XC9mb3Jnb3QtcGFzc3dvcmQiLCJyZXF1ZXN0VGltZSI6IjIwMjUtMDUtMTlUMTU6NDU6MjYrMDI6MDAiLCJyZXF1ZXN0ZWRDcmVkZW50aWFscyI6W3siUmVxdWVzdGVkQ3JlZGVudGlhbCI6eyJhY2NlcHRlZEFjdGl2aXR5IjpbeyJBY2NlcHRlZEFjdGl2aXR5Ijp7ImFjdGl2aXR5R3JvdXAiOiJCT19DQSIsImFjdGl2aXR5VHlwZSI6IklNUExJQ0lUIiwibWlsbGlzZWNvbmRzQWdvIjo5MDAwMDB9fV0sInR5cGUiOiJQQVNTV09SRCJ9fSx7IlJlcXVlc3RlZENyZWRlbnRpYWwiOnsiYWNjZXB0ZWRBY3Rpdml0eSI6W3siQWNjZXB0ZWRBY3Rpdml0eSI6eyJhY3Rpdml0eUdyb3VwIjoiQk9fQ0EiLCJhY3Rpdml0eVR5cGUiOiJHUkFDRV9DT09LSUUiLCJtaWxsaXNlY29uZHNBZ28iOjB9fV0sInR5cGUiOiJUV09fRkFDVE9SIn19XSwicmVxdWVzdGluZ0FwcCI6ImNhIiwicmV0dXJuVXJsIjoiaHR0cHM6XC9cL2NhLWxpdmUuYWR5ZW4uY29tXC9jYVwvY2FcL2xvZ2luLnNodG1sIiwic2lnbmF0dXJlIjoiVjAwM1NSVUZQQk9NeVdpbHE1R3ZPazQrZVdlYWNMMXBST2JLSHpwYWx5YUJcL2JmUT0ifX0%3D" TargetMode="External"/><Relationship Id="rId6" Type="http://schemas.openxmlformats.org/officeDocument/2006/relationships/hyperlink" Target="https://docs.google.com/spreadsheets/d/1cpGMpp__jAsErtiRkOxQD47XAWmJ5e3p/edit?gid=14102132#gid=14102132" TargetMode="External"/><Relationship Id="rId7" Type="http://schemas.openxmlformats.org/officeDocument/2006/relationships/hyperlink" Target="https://www.paypal.com/signin" TargetMode="External"/><Relationship Id="rId8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hyperlink" Target="https://dash.processout.com/auth/sign-i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hyperlink" Target="https://authn-live.adyen.com/authn/ui/login?request=eyJBdXRoblJlcXVlc3QiOnsiYWN0aXZpdHlHcm91cCI6IkJPX0NBIiwiY3JlZHNSZWFzb24iOlsiTG9nZ2luZyBpbiB0byBhcHBsaWNhdGlvbiBjYSJdLCJmb3JjZU5ld1Nlc3Npb24iOiJmYWxzZSIsImZvcmdvdFBhc3N3b3JkVXJsIjoiaHR0cHM6XC9cL2NhLWxpdmUuYWR5ZW4uY29tXC9jYVwvbG9iYnlcL3Bhc3N3b3JkLXJlc2V0XC9mb3Jnb3QtcGFzc3dvcmQiLCJyZXF1ZXN0VGltZSI6IjIwMjUtMDUtMTlUMTU6NDU6MjYrMDI6MDAiLCJyZXF1ZXN0ZWRDcmVkZW50aWFscyI6W3siUmVxdWVzdGVkQ3JlZGVudGlhbCI6eyJhY2NlcHRlZEFjdGl2aXR5IjpbeyJBY2NlcHRlZEFjdGl2aXR5Ijp7ImFjdGl2aXR5R3JvdXAiOiJCT19DQSIsImFjdGl2aXR5VHlwZSI6IklNUExJQ0lUIiwibWlsbGlzZWNvbmRzQWdvIjo5MDAwMDB9fV0sInR5cGUiOiJQQVNTV09SRCJ9fSx7IlJlcXVlc3RlZENyZWRlbnRpYWwiOnsiYWNjZXB0ZWRBY3Rpdml0eSI6W3siQWNjZXB0ZWRBY3Rpdml0eSI6eyJhY3Rpdml0eUdyb3VwIjoiQk9fQ0EiLCJhY3Rpdml0eVR5cGUiOiJHUkFDRV9DT09LSUUiLCJtaWxsaXNlY29uZHNBZ28iOjB9fV0sInR5cGUiOiJUV09fRkFDVE9SIn19XSwicmVxdWVzdGluZ0FwcCI6ImNhIiwicmV0dXJuVXJsIjoiaHR0cHM6XC9cL2NhLWxpdmUuYWR5ZW4uY29tXC9jYVwvY2FcL2xvZ2luLnNodG1sIiwic2lnbmF0dXJlIjoiVjAwM1NSVUZQQk9NeVdpbHE1R3ZPazQrZVdlYWNMMXBST2JLSHpwYWx5YUJcL2JmUT0ifX0%3D" TargetMode="External"/><Relationship Id="rId5" Type="http://schemas.openxmlformats.org/officeDocument/2006/relationships/image" Target="../media/image42.jp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portal.services.ingenico.com/" TargetMode="External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paypal.com/signin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2.jpg"/><Relationship Id="rId6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admin.intelligentreturns.net/main/auth" TargetMode="External"/><Relationship Id="rId5" Type="http://schemas.openxmlformats.org/officeDocument/2006/relationships/hyperlink" Target="https://hermes-cloud-clt-prod.eu.auth0.com/login?state=hKFo2SBDbmVVTDdJT2ZLYXlGOWw0eTZ1WUMyRWpZTmh2RXYweqFupWxvZ2luo3RpZNkgZ3ByVV9LRGxmY0U3X0R3clN6Nk9Rbi0xSjk2azFPZEyjY2lk2SBtVkJ6cU81NlA3R2ExUm5oTDlQRUxSVUtMcXlzTUpwYQ&amp;client=mVBzqO56P7Ga1RnhL9PELRUKLqysMJpa&amp;protocol=oauth2&amp;response_type=token%20id_token&amp;redirect_uri=https%3A%2F%2Fclients.hermescloud.co.uk%2Fauth0-login-callback%2F&amp;scope=openid%20profile%20email&amp;audience=client-portal-api.prod.hermescloud.co.uk&amp;nonce=iQVSQyu2_cHKQ_g3NFF6A8e6bQAxFEdk&amp;auth0Client=eyJuYW1lIjoiYXV0aDAuanMiLCJ2ZXJzaW9uIjoiOS4xMi4xIn0%3D" TargetMode="External"/><Relationship Id="rId6" Type="http://schemas.openxmlformats.org/officeDocument/2006/relationships/hyperlink" Target="https://extranet.gls-spain.es/extranet/login.aspx?ReturnUrl=~/default.aspx" TargetMode="External"/><Relationship Id="rId7" Type="http://schemas.openxmlformats.org/officeDocument/2006/relationships/hyperlink" Target="https://www.seur.com/es/index.html" TargetMode="External"/><Relationship Id="rId8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hyperlink" Target="https://admin.intelligentreturns.net/main/auth" TargetMode="External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hyperlink" Target="https://hermes-cloud-clt-prod.eu.auth0.com/login?state=hKFo2SBDbmVVTDdJT2ZLYXlGOWw0eTZ1WUMyRWpZTmh2RXYweqFupWxvZ2luo3RpZNkgZ3ByVV9LRGxmY0U3X0R3clN6Nk9Rbi0xSjk2azFPZEyjY2lk2SBtVkJ6cU81NlA3R2ExUm5oTDlQRUxSVUtMcXlzTUpwYQ&amp;client=mVBzqO56P7Ga1RnhL9PELRUKLqysMJpa&amp;protocol=oauth2&amp;response_type=token%20id_token&amp;redirect_uri=https%3A%2F%2Fclients.hermescloud.co.uk%2Fauth0-login-callback%2F&amp;scope=openid%20profile%20email&amp;audience=client-portal-api.prod.hermescloud.co.uk&amp;nonce=iQVSQyu2_cHKQ_g3NFF6A8e6bQAxFEdk&amp;auth0Client=eyJuYW1lIjoiYXV0aDAuanMiLCJ2ZXJzaW9uIjoiOS4xMi4xIn0%3D" TargetMode="External"/><Relationship Id="rId5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hyperlink" Target="https://extranet.gls-spain.es/extranet/login.aspx?ReturnUrl=~/default.aspx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hyperlink" Target="https://www.seur.com/es/index.html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hyperlink" Target="https://mangoservice--pre.sandbox.my.salesforce.com/?ec=302&amp;startURL=%2Fvisualforce%2Fsession%3Furl%3Dhttps%253A%252F%252Fmangoservice--pre.sandbox.lightning.force.com%252Flightning%252Fo%252FServiceResource%252Flist%253FfilterName%253DAll" TargetMode="External"/><Relationship Id="rId6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hyperlink" Target="https://mangoservice.lightning.force.com/lightning/r/Knowledge__kav/ka0P70000002NuzIAE/view" TargetMode="External"/><Relationship Id="rId5" Type="http://schemas.openxmlformats.org/officeDocument/2006/relationships/hyperlink" Target="https://www.unifaunonline.com/jsapp/uo/login" TargetMode="External"/><Relationship Id="rId6" Type="http://schemas.openxmlformats.org/officeDocument/2006/relationships/hyperlink" Target="https://www.express-logistics-platform.dhl.com/rlp/" TargetMode="External"/><Relationship Id="rId7" Type="http://schemas.openxmlformats.org/officeDocument/2006/relationships/image" Target="../media/image52.png"/><Relationship Id="rId8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hyperlink" Target="https://www.unifaunonline.com/jsapp/uo/login" TargetMode="External"/><Relationship Id="rId5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hyperlink" Target="https://www.express-logistics-platform.dhl.com/rlp/" TargetMode="External"/><Relationship Id="rId5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hyperlink" Target="https://login.microsoftonline.com/599df23c-c4a7-4575-ba97-d3d7d28b2b1d/oauth2/v2.0/authorize?client_id=db670d1d-e883-4591-92e5-8c15880ea03f&amp;scope=api%3A%2F%2Fdb670d1d-e883-4591-92e5-8c15880ea03f%2FApplication.Access%20openid%20profile%20offline_access&amp;redirect_uri=https%3A%2F%2Fcollectionlife.mango.com%2F&amp;client-request-id=0196e923-1c20-7152-87c3-b0f0ab60f18c&amp;response_mode=fragment&amp;response_type=code&amp;x-client-SKU=msal.js.browser&amp;x-client-VER=3.26.0&amp;client_info=1&amp;code_challenge=LV1i_wS5ApF4g6Go3vbioQXdK-1CGsguKjAq9E1im3k&amp;code_challenge_method=S256&amp;login_hint=atctr004%40mango.com&amp;X-AnchorMailbox=Oid%3A0dbf57ca-114b-479d-b04b-149e7dd18be9%40599df23c-c4a7-4575-ba97-d3d7d28b2b1d&amp;nonce=0196e923-1c26-7b2e-be9d-38c2100c4a73&amp;state=eyJpZCI6IjAxOTZlOTIzLTFjMjEtNzUzYS05OWM1LTUxMmY3MWVhZDUyMCIsIm1ldGEiOnsiaW50ZXJhY3Rpb25UeXBlIjoicmVkaXJlY3QifX0%3D" TargetMode="External"/><Relationship Id="rId5" Type="http://schemas.openxmlformats.org/officeDocument/2006/relationships/hyperlink" Target="mailto:solutions@mango.com" TargetMode="External"/><Relationship Id="rId6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hyperlink" Target="https://applications.mango.com/tdc/login.xhtml" TargetMode="External"/><Relationship Id="rId5" Type="http://schemas.openxmlformats.org/officeDocument/2006/relationships/hyperlink" Target="mailto:solutions@mango.com" TargetMode="External"/><Relationship Id="rId6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hyperlink" Target="https://gportal.givex.com/portal/login.py?_LANGUAGE_:es" TargetMode="External"/><Relationship Id="rId5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hyperlink" Target="https://app.loyal.guru/#/signin" TargetMode="External"/><Relationship Id="rId5" Type="http://schemas.openxmlformats.org/officeDocument/2006/relationships/hyperlink" Target="mailto:info@loyal.guru" TargetMode="External"/><Relationship Id="rId6" Type="http://schemas.openxmlformats.org/officeDocument/2006/relationships/image" Target="../media/image53.png"/><Relationship Id="rId7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hyperlink" Target="https://mangoservice.my.salesforce.com/" TargetMode="External"/><Relationship Id="rId6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Relationship Id="rId6" Type="http://schemas.openxmlformats.org/officeDocument/2006/relationships/image" Target="../media/image39.png"/><Relationship Id="rId7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://mango.com" TargetMode="External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33.png"/><Relationship Id="rId7" Type="http://schemas.openxmlformats.org/officeDocument/2006/relationships/image" Target="../media/image45.png"/><Relationship Id="rId8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mailto:solutions@mango.com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s://manto.pro.mango.com/home.faces" TargetMode="External"/><Relationship Id="rId5" Type="http://schemas.openxmlformats.org/officeDocument/2006/relationships/hyperlink" Target="mailto:solutions@mango.com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intranet.mango.com/wps/portal/intanetLogin/!ut/p/b1/04_Sj9CPykssy0xPLMnMz0vMAfGjzOJ9DQ38nZwMHQ38TZ3NDDwtnXwDjA18DQwCjYAKIoEKDHAARwNC-sP1o8BK8Jjg55Gfm6pfkBthoOuoqAgAvq4sIw!!/dl4/d5/L0lDUmlTUSEhL3dHa0FKRnNBLzRKVXFDQSEhL2Vu/" TargetMode="External"/><Relationship Id="rId5" Type="http://schemas.openxmlformats.org/officeDocument/2006/relationships/hyperlink" Target="mailto:solutions@mango.com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enterpriseapps.mango.com:44303/sap/bc/gui/sap/its/webgui?sap-client=300&amp;sap-language=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a569da1ff_0_11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MANGO USER…… WHAT TOOLS?</a:t>
            </a:r>
            <a:endParaRPr/>
          </a:p>
        </p:txBody>
      </p:sp>
      <p:sp>
        <p:nvSpPr>
          <p:cNvPr id="139" name="Google Shape;139;g35a569da1ff_0_11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40" name="Google Shape;140;g35a569da1ff_0_11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1" name="Google Shape;141;g35a569da1ff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5a569da1ff_0_11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3" name="Google Shape;143;g35a569da1ff_0_11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4" name="Google Shape;144;g35a569da1ff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00" y="940446"/>
            <a:ext cx="5036930" cy="3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5a569da1ff_0_11"/>
          <p:cNvSpPr txBox="1"/>
          <p:nvPr/>
        </p:nvSpPr>
        <p:spPr>
          <a:xfrm>
            <a:off x="6061825" y="1047025"/>
            <a:ext cx="2800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v-S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Wintegrate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v-S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Mango Intranet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v-S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Collection Life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v-S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Receipts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v-S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v-S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95b2eb508_0_155"/>
          <p:cNvSpPr txBox="1"/>
          <p:nvPr>
            <p:ph type="title"/>
          </p:nvPr>
        </p:nvSpPr>
        <p:spPr>
          <a:xfrm>
            <a:off x="227480" y="1170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PAYMENT PLATFORMS</a:t>
            </a:r>
            <a:endParaRPr/>
          </a:p>
        </p:txBody>
      </p:sp>
      <p:sp>
        <p:nvSpPr>
          <p:cNvPr id="262" name="Google Shape;262;g3595b2eb508_0_155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63" name="Google Shape;263;g3595b2eb508_0_155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4" name="Google Shape;264;g3595b2eb508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595b2eb508_0_155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" name="Google Shape;266;g3595b2eb508_0_155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7" name="Google Shape;267;g3595b2eb508_0_155"/>
          <p:cNvSpPr txBox="1"/>
          <p:nvPr/>
        </p:nvSpPr>
        <p:spPr>
          <a:xfrm>
            <a:off x="6050075" y="147200"/>
            <a:ext cx="2912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 the platforms are linked on SALESFORCE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some need google authenticator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login and password are different in each platform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URL’s: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PROCESSOUT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ADYEN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WORLDLINE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7"/>
              </a:rPr>
              <a:t>PAYPAL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8" name="Google Shape;268;g3595b2eb508_0_1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450" y="1078300"/>
            <a:ext cx="5964633" cy="347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a569da1ff_1_3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275" name="Google Shape;275;g35a569da1ff_1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9825" y="115975"/>
            <a:ext cx="5897451" cy="26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5a569da1ff_1_3"/>
          <p:cNvSpPr txBox="1"/>
          <p:nvPr/>
        </p:nvSpPr>
        <p:spPr>
          <a:xfrm>
            <a:off x="143275" y="1347800"/>
            <a:ext cx="31002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1" i="0" lang="sv-SE" sz="1200" u="sng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PROCESSOUT</a:t>
            </a:r>
            <a:r>
              <a:rPr b="1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Processout is the platform to check the details of the payments and refunds of:</a:t>
            </a:r>
            <a:b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Klarna.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Orders from Netherlands with TPV 592.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DotPay.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Scalapay.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and PASSWORD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:  provided on salesforce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Don’t need double authenticator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7" name="Google Shape;277;g35a569da1ff_1_3"/>
          <p:cNvSpPr txBox="1"/>
          <p:nvPr>
            <p:ph type="title"/>
          </p:nvPr>
        </p:nvSpPr>
        <p:spPr>
          <a:xfrm>
            <a:off x="227477" y="317525"/>
            <a:ext cx="3935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sv-SE" sz="1700">
                <a:latin typeface="IBM Plex Sans"/>
                <a:ea typeface="IBM Plex Sans"/>
                <a:cs typeface="IBM Plex Sans"/>
                <a:sym typeface="IBM Plex Sans"/>
              </a:rPr>
              <a:t>PAYMENT PLATFORM - PROCESSOUT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a569da1ff_1_14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284" name="Google Shape;284;g35a569da1ff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900" y="145413"/>
            <a:ext cx="5343623" cy="24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5a569da1ff_1_14"/>
          <p:cNvSpPr txBox="1"/>
          <p:nvPr/>
        </p:nvSpPr>
        <p:spPr>
          <a:xfrm>
            <a:off x="142775" y="790250"/>
            <a:ext cx="32886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sv-SE" sz="12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1" i="0" lang="sv-SE" sz="1200" u="sng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ADYEN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and PASSWORD: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provided on salesforce</a:t>
            </a:r>
            <a:endParaRPr b="1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DOUBLE AUTHENTICATION</a:t>
            </a:r>
            <a:r>
              <a:rPr b="0" i="0" lang="sv-SE" sz="12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: After entering the password, it will request a double authentication that must be configured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6" name="Google Shape;286;g35a569da1ff_1_14" title="Captura de ecrã 2025-05-19 à(s) 14.49.24.jpe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7625" y="2055198"/>
            <a:ext cx="1231051" cy="266509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5a569da1ff_1_14"/>
          <p:cNvSpPr txBox="1"/>
          <p:nvPr>
            <p:ph type="title"/>
          </p:nvPr>
        </p:nvSpPr>
        <p:spPr>
          <a:xfrm>
            <a:off x="227477" y="317525"/>
            <a:ext cx="3935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sv-SE" sz="1700">
                <a:latin typeface="IBM Plex Sans"/>
                <a:ea typeface="IBM Plex Sans"/>
                <a:cs typeface="IBM Plex Sans"/>
                <a:sym typeface="IBM Plex Sans"/>
              </a:rPr>
              <a:t>PAYMENT PLATFORM - ADYEN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8" name="Google Shape;288;g35a569da1ff_1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525" y="2834575"/>
            <a:ext cx="2231200" cy="19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a569da1ff_1_28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95" name="Google Shape;295;g35a569da1ff_1_28"/>
          <p:cNvSpPr txBox="1"/>
          <p:nvPr/>
        </p:nvSpPr>
        <p:spPr>
          <a:xfrm>
            <a:off x="143275" y="1347800"/>
            <a:ext cx="47526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1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WORLDLINE</a:t>
            </a:r>
            <a:r>
              <a:rPr b="1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sv-SE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 this platform we can check payments and refunds of the following orders:</a:t>
            </a:r>
            <a:endParaRPr b="1" i="0" sz="900" u="none" cap="none" strike="noStrike">
              <a:solidFill>
                <a:srgbClr val="18181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1" i="0" lang="sv-SE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Mango.com order paid by credit or debit card shipped to </a:t>
            </a:r>
            <a:r>
              <a:rPr b="1" i="0" lang="sv-SE" sz="900" u="none" cap="none" strike="noStrike">
                <a:solidFill>
                  <a:srgbClr val="C039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Spain (Canary Islands)</a:t>
            </a:r>
            <a:endParaRPr b="1" i="0" sz="900" u="none" cap="none" strike="noStrike">
              <a:solidFill>
                <a:srgbClr val="C0392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1" i="0" lang="sv-SE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Mango</a:t>
            </a:r>
            <a:r>
              <a:rPr b="1" i="0" lang="sv-SE" sz="900" u="none" cap="none" strike="noStrike">
                <a:solidFill>
                  <a:srgbClr val="C039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outlet</a:t>
            </a:r>
            <a:r>
              <a:rPr b="1" i="0" lang="sv-SE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.com order paid by credit or debit card shipped to </a:t>
            </a:r>
            <a:r>
              <a:rPr b="1" i="0" lang="sv-SE" sz="900" u="none" cap="none" strike="noStrike">
                <a:solidFill>
                  <a:srgbClr val="C039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Spain (Peninsula and Balearic Islands, Canary Islands, Ceuta and Melilla)</a:t>
            </a:r>
            <a:endParaRPr b="1" i="0" sz="900" u="none" cap="none" strike="noStrike">
              <a:solidFill>
                <a:srgbClr val="C0392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1" i="0" lang="sv-SE" sz="900" u="none" cap="none" strike="noStrike">
                <a:solidFill>
                  <a:srgbClr val="C039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 orders paid by Bizum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and PASSWORD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:  provided on salesforce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Don’t need double authenticator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g35a569da1ff_1_28"/>
          <p:cNvSpPr txBox="1"/>
          <p:nvPr>
            <p:ph type="title"/>
          </p:nvPr>
        </p:nvSpPr>
        <p:spPr>
          <a:xfrm>
            <a:off x="227477" y="317525"/>
            <a:ext cx="3935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sv-SE" sz="1700">
                <a:latin typeface="IBM Plex Sans"/>
                <a:ea typeface="IBM Plex Sans"/>
                <a:cs typeface="IBM Plex Sans"/>
                <a:sym typeface="IBM Plex Sans"/>
              </a:rPr>
              <a:t>PAYMENT PLATFORM - WORLDLINE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7" name="Google Shape;297;g35a569da1ff_1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4775" y="376250"/>
            <a:ext cx="3943326" cy="404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a569da1ff_1_42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04" name="Google Shape;304;g35a569da1ff_1_42"/>
          <p:cNvSpPr txBox="1"/>
          <p:nvPr/>
        </p:nvSpPr>
        <p:spPr>
          <a:xfrm>
            <a:off x="143250" y="987425"/>
            <a:ext cx="4752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0" i="0" lang="sv-SE" sz="1200" u="sng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PAYPAL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and PASSWORD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:  provided on salesforce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users and passwords vary depending on the country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Need double authenticator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5" name="Google Shape;305;g35a569da1ff_1_42"/>
          <p:cNvSpPr txBox="1"/>
          <p:nvPr>
            <p:ph type="title"/>
          </p:nvPr>
        </p:nvSpPr>
        <p:spPr>
          <a:xfrm>
            <a:off x="227477" y="317525"/>
            <a:ext cx="3935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sv-SE" sz="1700">
                <a:latin typeface="IBM Plex Sans"/>
                <a:ea typeface="IBM Plex Sans"/>
                <a:cs typeface="IBM Plex Sans"/>
                <a:sym typeface="IBM Plex Sans"/>
              </a:rPr>
              <a:t>PAYMENT PLATFORM - PAYPAL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6" name="Google Shape;306;g35a569da1ff_1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8650" y="93675"/>
            <a:ext cx="3943325" cy="47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5a569da1ff_1_42" title="Captura de ecrã 2025-05-19 à(s) 14.49.24.jpe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1750" y="1938723"/>
            <a:ext cx="1231051" cy="266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5a569da1ff_1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091125"/>
            <a:ext cx="2731946" cy="252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95b2eb508_0_177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TRANSPORT (CARRIERS) PLATFORMS</a:t>
            </a:r>
            <a:endParaRPr/>
          </a:p>
        </p:txBody>
      </p:sp>
      <p:sp>
        <p:nvSpPr>
          <p:cNvPr id="314" name="Google Shape;314;g3595b2eb508_0_177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15" name="Google Shape;315;g3595b2eb508_0_177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6" name="Google Shape;316;g3595b2eb508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595b2eb508_0_177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g3595b2eb508_0_177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9" name="Google Shape;319;g3595b2eb508_0_177"/>
          <p:cNvSpPr txBox="1"/>
          <p:nvPr/>
        </p:nvSpPr>
        <p:spPr>
          <a:xfrm>
            <a:off x="0" y="978350"/>
            <a:ext cx="4721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 the platforms are linked on SALESFORCE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some need google authenticator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login and password are different in each platform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URL’s: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REBOUND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EVRI - HERMES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GLS Spain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7"/>
              </a:rPr>
              <a:t>SEUR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181818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181818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0" name="Google Shape;320;g3595b2eb508_0_1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55274" y="98698"/>
            <a:ext cx="1771475" cy="24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a569da1ff_1_56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 sz="1700"/>
              <a:t>TRANSPORT (CARRIERS) PLATFORMS - REBOUND</a:t>
            </a:r>
            <a:endParaRPr sz="1700"/>
          </a:p>
        </p:txBody>
      </p:sp>
      <p:sp>
        <p:nvSpPr>
          <p:cNvPr id="326" name="Google Shape;326;g35a569da1ff_1_56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27" name="Google Shape;327;g35a569da1ff_1_56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8" name="Google Shape;328;g35a569da1ff_1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5a569da1ff_1_56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0" name="Google Shape;330;g35a569da1ff_1_56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1" name="Google Shape;331;g35a569da1ff_1_56"/>
          <p:cNvSpPr txBox="1"/>
          <p:nvPr/>
        </p:nvSpPr>
        <p:spPr>
          <a:xfrm>
            <a:off x="0" y="978350"/>
            <a:ext cx="38658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0" i="0" lang="sv-SE" sz="1200" u="sng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REBOUND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and PASSWORD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:  provided on salesforce</a:t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Manages the return packages of www.mango.com and www.mangooutlet.com orders that customers send (with prepaid label, home collection or by mail at their expense) in some countries.</a:t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2" name="Google Shape;332;g35a569da1ff_1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2" y="1116200"/>
            <a:ext cx="4112826" cy="2139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a569da1ff_1_70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 sz="1700"/>
              <a:t>TRANSPORT (CARRIERS) PLATFORMS - EVRI </a:t>
            </a:r>
            <a:endParaRPr sz="1700"/>
          </a:p>
        </p:txBody>
      </p:sp>
      <p:sp>
        <p:nvSpPr>
          <p:cNvPr id="338" name="Google Shape;338;g35a569da1ff_1_70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39" name="Google Shape;339;g35a569da1ff_1_70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0" name="Google Shape;340;g35a569da1ff_1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35a569da1ff_1_70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2" name="Google Shape;342;g35a569da1ff_1_70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3" name="Google Shape;343;g35a569da1ff_1_70"/>
          <p:cNvSpPr txBox="1"/>
          <p:nvPr/>
        </p:nvSpPr>
        <p:spPr>
          <a:xfrm>
            <a:off x="0" y="978350"/>
            <a:ext cx="38658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0" i="0" lang="sv-SE" sz="1200" u="sng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EVRI - HERMES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and PASSWORD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:  provided on salesforce</a:t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4" name="Google Shape;344;g35a569da1ff_1_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2572" y="879529"/>
            <a:ext cx="2778450" cy="33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a569da1ff_1_83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 sz="1700"/>
              <a:t>TRANSPORT (CARRIERS) PLATFORMS - GLS</a:t>
            </a:r>
            <a:endParaRPr sz="1700"/>
          </a:p>
        </p:txBody>
      </p:sp>
      <p:sp>
        <p:nvSpPr>
          <p:cNvPr id="350" name="Google Shape;350;g35a569da1ff_1_83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51" name="Google Shape;351;g35a569da1ff_1_83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2" name="Google Shape;352;g35a569da1ff_1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5a569da1ff_1_83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4" name="Google Shape;354;g35a569da1ff_1_83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5" name="Google Shape;355;g35a569da1ff_1_83"/>
          <p:cNvSpPr txBox="1"/>
          <p:nvPr/>
        </p:nvSpPr>
        <p:spPr>
          <a:xfrm>
            <a:off x="0" y="978350"/>
            <a:ext cx="38658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0" i="0" lang="sv-SE" sz="1200" u="sng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GLS Spain</a:t>
            </a:r>
            <a:endParaRPr b="1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and PASSWORD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:  provided on salesforce</a:t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6" name="Google Shape;356;g35a569da1ff_1_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6525" y="784663"/>
            <a:ext cx="4112300" cy="179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5a569da1ff_1_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00" y="2915623"/>
            <a:ext cx="5043999" cy="17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a569da1ff_1_97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 sz="1700"/>
              <a:t>TRANSPORT (CARRIERS) PLATFORMS - SEUR</a:t>
            </a:r>
            <a:endParaRPr sz="1700"/>
          </a:p>
        </p:txBody>
      </p:sp>
      <p:sp>
        <p:nvSpPr>
          <p:cNvPr id="363" name="Google Shape;363;g35a569da1ff_1_97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64" name="Google Shape;364;g35a569da1ff_1_97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5" name="Google Shape;365;g35a569da1ff_1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5a569da1ff_1_97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7" name="Google Shape;367;g35a569da1ff_1_97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8" name="Google Shape;368;g35a569da1ff_1_97"/>
          <p:cNvSpPr txBox="1"/>
          <p:nvPr/>
        </p:nvSpPr>
        <p:spPr>
          <a:xfrm>
            <a:off x="0" y="978350"/>
            <a:ext cx="38658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0" i="0" lang="sv-SE" sz="1200" u="sng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SEUR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and PASSWORD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:  provided on salesforce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LOGIN at SEUR PRO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9" name="Google Shape;369;g35a569da1ff_1_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6499" y="978350"/>
            <a:ext cx="5621599" cy="15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35a569da1ff_1_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450" y="2728849"/>
            <a:ext cx="3778635" cy="195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SALESFORCE pre</a:t>
            </a:r>
            <a:endParaRPr/>
          </a:p>
        </p:txBody>
      </p:sp>
      <p:sp>
        <p:nvSpPr>
          <p:cNvPr id="151" name="Google Shape;151;p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52" name="Google Shape;152;p2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3" name="Google Shape;1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1012" y="204450"/>
            <a:ext cx="4207089" cy="42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"/>
          <p:cNvSpPr txBox="1"/>
          <p:nvPr/>
        </p:nvSpPr>
        <p:spPr>
          <a:xfrm>
            <a:off x="76125" y="2432725"/>
            <a:ext cx="4721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URL: </a:t>
            </a: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salesforcepre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User: email TWW - always finishing </a:t>
            </a:r>
            <a:r>
              <a:rPr b="1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.pre</a:t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- e-mail sent  from </a:t>
            </a:r>
            <a:r>
              <a:rPr b="1" i="0" lang="sv-SE" sz="13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support@salesforce.com</a:t>
            </a:r>
            <a:endParaRPr b="1" i="0" sz="13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the first login - change password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required: double authentication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more information: Salesforce Operation Manual (EN)01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2575" y="365425"/>
            <a:ext cx="1393300" cy="19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a569da1ff_1_114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 sz="1700"/>
              <a:t>RETURN LABELS</a:t>
            </a:r>
            <a:endParaRPr sz="1700"/>
          </a:p>
        </p:txBody>
      </p:sp>
      <p:sp>
        <p:nvSpPr>
          <p:cNvPr id="376" name="Google Shape;376;g35a569da1ff_1_114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77" name="Google Shape;377;g35a569da1ff_1_114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8" name="Google Shape;378;g35a569da1ff_1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35a569da1ff_1_114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g35a569da1ff_1_114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81" name="Google Shape;381;g35a569da1ff_1_114"/>
          <p:cNvSpPr txBox="1"/>
          <p:nvPr/>
        </p:nvSpPr>
        <p:spPr>
          <a:xfrm>
            <a:off x="0" y="978350"/>
            <a:ext cx="55335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Without return label / Return label request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and PASSWORD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:  provided on salesforce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DENMARK - FINLAND - SWEDEN: </a:t>
            </a:r>
            <a:r>
              <a:rPr b="0" i="0" lang="sv-SE" sz="12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UNIFAUONLINE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MEXICO: </a:t>
            </a:r>
            <a:r>
              <a:rPr b="0" i="0" lang="sv-SE" sz="12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DHL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2" name="Google Shape;382;g35a569da1ff_1_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5225" y="2483750"/>
            <a:ext cx="2830751" cy="12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5a569da1ff_1_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2749" y="1698889"/>
            <a:ext cx="3208627" cy="136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a569da1ff_1_129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89" name="Google Shape;389;g35a569da1ff_1_129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0" name="Google Shape;390;g35a569da1ff_1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5a569da1ff_1_129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g35a569da1ff_1_129"/>
          <p:cNvSpPr txBox="1"/>
          <p:nvPr>
            <p:ph idx="1" type="body"/>
          </p:nvPr>
        </p:nvSpPr>
        <p:spPr>
          <a:xfrm>
            <a:off x="43269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93" name="Google Shape;393;g35a569da1ff_1_129"/>
          <p:cNvSpPr txBox="1"/>
          <p:nvPr/>
        </p:nvSpPr>
        <p:spPr>
          <a:xfrm>
            <a:off x="215900" y="718600"/>
            <a:ext cx="38658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0" i="0" lang="sv-SE" sz="1200" u="sng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UNIFAUONLINE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and PASSWORD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:  provided on salesforce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ACCESS to </a:t>
            </a:r>
            <a:r>
              <a:rPr b="1" i="0" lang="sv-SE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download the label form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4" name="Google Shape;394;g35a569da1ff_1_129"/>
          <p:cNvSpPr txBox="1"/>
          <p:nvPr/>
        </p:nvSpPr>
        <p:spPr>
          <a:xfrm>
            <a:off x="0" y="166100"/>
            <a:ext cx="5592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sv-SE" sz="1700" u="none" cap="none" strike="noStrik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RETURN LABELS - DENMARK - FINLAND - SWEDEN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g35a569da1ff_1_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4925" y="2052397"/>
            <a:ext cx="5385375" cy="234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a569da1ff_1_145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401" name="Google Shape;401;g35a569da1ff_1_145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2" name="Google Shape;402;g35a569da1ff_1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5a569da1ff_1_145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4" name="Google Shape;404;g35a569da1ff_1_145"/>
          <p:cNvSpPr txBox="1"/>
          <p:nvPr>
            <p:ph idx="1" type="body"/>
          </p:nvPr>
        </p:nvSpPr>
        <p:spPr>
          <a:xfrm>
            <a:off x="43269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05" name="Google Shape;405;g35a569da1ff_1_145"/>
          <p:cNvSpPr txBox="1"/>
          <p:nvPr/>
        </p:nvSpPr>
        <p:spPr>
          <a:xfrm>
            <a:off x="215900" y="718600"/>
            <a:ext cx="38658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0" i="0" lang="sv-SE" sz="1200" u="sng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DHL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and PASSWORD</a:t>
            </a:r>
            <a:r>
              <a:rPr b="0" i="0" lang="sv-SE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:  provided on salesforce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ACCESS to </a:t>
            </a:r>
            <a:r>
              <a:rPr b="1" i="0" lang="sv-SE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download the label form  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8181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6" name="Google Shape;406;g35a569da1ff_1_145"/>
          <p:cNvSpPr txBox="1"/>
          <p:nvPr/>
        </p:nvSpPr>
        <p:spPr>
          <a:xfrm>
            <a:off x="0" y="166100"/>
            <a:ext cx="48054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sv-SE" sz="1700" u="none" cap="none" strike="noStrik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RETURN LABELS - MEXICO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35a569da1ff_1_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3499" y="1751252"/>
            <a:ext cx="6417249" cy="273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a569da1ff_1_158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COLLECTION LIFE</a:t>
            </a:r>
            <a:endParaRPr/>
          </a:p>
        </p:txBody>
      </p:sp>
      <p:sp>
        <p:nvSpPr>
          <p:cNvPr id="413" name="Google Shape;413;g35a569da1ff_1_158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414" name="Google Shape;414;g35a569da1ff_1_158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5" name="Google Shape;415;g35a569da1ff_1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5a569da1ff_1_158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g35a569da1ff_1_158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18" name="Google Shape;418;g35a569da1ff_1_158"/>
          <p:cNvSpPr txBox="1"/>
          <p:nvPr/>
        </p:nvSpPr>
        <p:spPr>
          <a:xfrm>
            <a:off x="0" y="978350"/>
            <a:ext cx="4721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URL:  </a:t>
            </a: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COLLECTION LIFE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 IN: sent by </a:t>
            </a:r>
            <a:r>
              <a:rPr b="1" i="0" lang="sv-SE" sz="1300" u="sng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solutions@mango.com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name - use @mango.com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9" name="Google Shape;419;g35a569da1ff_1_1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825" y="1807650"/>
            <a:ext cx="6442024" cy="25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a569da1ff_1_172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DIGITAL RECIEPTS</a:t>
            </a:r>
            <a:endParaRPr/>
          </a:p>
        </p:txBody>
      </p:sp>
      <p:sp>
        <p:nvSpPr>
          <p:cNvPr id="425" name="Google Shape;425;g35a569da1ff_1_172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426" name="Google Shape;426;g35a569da1ff_1_172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7" name="Google Shape;427;g35a569da1ff_1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5a569da1ff_1_172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9" name="Google Shape;429;g35a569da1ff_1_172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30" name="Google Shape;430;g35a569da1ff_1_172"/>
          <p:cNvSpPr txBox="1"/>
          <p:nvPr/>
        </p:nvSpPr>
        <p:spPr>
          <a:xfrm>
            <a:off x="0" y="978350"/>
            <a:ext cx="4721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URL:  </a:t>
            </a: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APPLICATIONS MANGO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 IN: sent by </a:t>
            </a:r>
            <a:r>
              <a:rPr b="1" i="0" lang="sv-SE" sz="1300" u="sng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solutions@mango.com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name - do not use @mango.com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1" name="Google Shape;431;g35a569da1ff_1_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7100" y="164525"/>
            <a:ext cx="2699100" cy="427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95b2eb508_0_165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GIVEX</a:t>
            </a:r>
            <a:endParaRPr/>
          </a:p>
        </p:txBody>
      </p:sp>
      <p:sp>
        <p:nvSpPr>
          <p:cNvPr id="437" name="Google Shape;437;g3595b2eb508_0_165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438" name="Google Shape;438;g3595b2eb508_0_165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9" name="Google Shape;439;g3595b2eb508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3595b2eb508_0_165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g3595b2eb508_0_165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42" name="Google Shape;442;g3595b2eb508_0_165"/>
          <p:cNvSpPr txBox="1"/>
          <p:nvPr/>
        </p:nvSpPr>
        <p:spPr>
          <a:xfrm>
            <a:off x="0" y="978350"/>
            <a:ext cx="472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3" name="Google Shape;443;g3595b2eb508_0_165"/>
          <p:cNvSpPr txBox="1"/>
          <p:nvPr/>
        </p:nvSpPr>
        <p:spPr>
          <a:xfrm>
            <a:off x="0" y="978350"/>
            <a:ext cx="4721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URL:  </a:t>
            </a: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GIVEX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 IN: sent by </a:t>
            </a:r>
            <a:r>
              <a:rPr b="1" lang="sv-SE" sz="13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support@givex.com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see GIFTCARDS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4" name="Google Shape;444;g3595b2eb508_0_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8124" y="101325"/>
            <a:ext cx="3870600" cy="45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595b2eb508_0_3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450" name="Google Shape;450;g3595b2eb508_0_3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1" name="Google Shape;451;g3595b2eb508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595b2eb508_0_3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3" name="Google Shape;453;g3595b2eb508_0_3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4" name="Google Shape;454;g3595b2eb508_0_3"/>
          <p:cNvSpPr txBox="1"/>
          <p:nvPr/>
        </p:nvSpPr>
        <p:spPr>
          <a:xfrm>
            <a:off x="150300" y="124525"/>
            <a:ext cx="5318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lang="sv-SE"/>
              <a:t>URL</a:t>
            </a:r>
            <a:r>
              <a:rPr lang="sv-SE"/>
              <a:t>: </a:t>
            </a:r>
            <a:r>
              <a:rPr lang="sv-SE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LOYAL GURU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user: received by email </a:t>
            </a: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info@loyal.guru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 case of email missing: Access with email and personal password in google chrome (not internet explorer).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(you have to add +lg in the email before @. Example: xxxx.xxxx+lg@xxxxxx.com)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click on “forgot password” on the first login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more info: Loyal Guru (EN) (Client manual)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5" name="Google Shape;455;g3595b2eb508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900" y="2110825"/>
            <a:ext cx="6160808" cy="26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3595b2eb508_0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95475" y="-14862"/>
            <a:ext cx="1484150" cy="2004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95b2eb508_0_105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TABLEU</a:t>
            </a:r>
            <a:endParaRPr/>
          </a:p>
        </p:txBody>
      </p:sp>
      <p:sp>
        <p:nvSpPr>
          <p:cNvPr id="462" name="Google Shape;462;g3595b2eb508_0_105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463" name="Google Shape;463;g3595b2eb508_0_105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4" name="Google Shape;464;g3595b2eb508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595b2eb508_0_105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6" name="Google Shape;466;g3595b2eb508_0_105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67" name="Google Shape;467;g3595b2eb508_0_105"/>
          <p:cNvSpPr txBox="1"/>
          <p:nvPr/>
        </p:nvSpPr>
        <p:spPr>
          <a:xfrm>
            <a:off x="0" y="978350"/>
            <a:ext cx="472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95b2eb508_0_16"/>
          <p:cNvSpPr txBox="1"/>
          <p:nvPr>
            <p:ph type="title"/>
          </p:nvPr>
        </p:nvSpPr>
        <p:spPr>
          <a:xfrm>
            <a:off x="5874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SALESFORCE pro</a:t>
            </a:r>
            <a:endParaRPr/>
          </a:p>
        </p:txBody>
      </p:sp>
      <p:sp>
        <p:nvSpPr>
          <p:cNvPr id="164" name="Google Shape;164;g3595b2eb508_0_16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65" name="Google Shape;165;g3595b2eb508_0_16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6" name="Google Shape;166;g3595b2eb508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595b2eb508_0_16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" name="Google Shape;168;g3595b2eb508_0_16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9" name="Google Shape;169;g3595b2eb508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1012" y="204450"/>
            <a:ext cx="4207089" cy="42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595b2eb508_0_16"/>
          <p:cNvSpPr txBox="1"/>
          <p:nvPr/>
        </p:nvSpPr>
        <p:spPr>
          <a:xfrm>
            <a:off x="0" y="790450"/>
            <a:ext cx="47211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0" i="0" lang="sv-SE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salesforce pro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User: email TWW</a:t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- e-mail sent  from </a:t>
            </a:r>
            <a:r>
              <a:rPr b="1" i="0" lang="sv-SE" sz="13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support@salesforce.com</a:t>
            </a:r>
            <a:endParaRPr b="1" i="0" sz="13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the first login - change password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required: double authentication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sv-SE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email: xxxxx@transcom.com.</a:t>
            </a:r>
            <a:r>
              <a:rPr b="1" lang="sv-SE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mango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more information: Salesforce Operation Manual (EN)01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1" name="Google Shape;171;g3595b2eb508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8111" y="2501306"/>
            <a:ext cx="1528750" cy="2319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95b2eb508_0_94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TALKDESK</a:t>
            </a:r>
            <a:endParaRPr/>
          </a:p>
        </p:txBody>
      </p:sp>
      <p:sp>
        <p:nvSpPr>
          <p:cNvPr id="177" name="Google Shape;177;g3595b2eb508_0_94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78" name="Google Shape;178;g3595b2eb508_0_94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9" name="Google Shape;179;g3595b2eb508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595b2eb508_0_94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1" name="Google Shape;181;g3595b2eb508_0_94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2" name="Google Shape;182;g3595b2eb508_0_94"/>
          <p:cNvSpPr txBox="1"/>
          <p:nvPr/>
        </p:nvSpPr>
        <p:spPr>
          <a:xfrm>
            <a:off x="0" y="978350"/>
            <a:ext cx="472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sv-SE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 on desktop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sv-SE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first access account: mango-qa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sv-SE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email: TWW email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sv-SE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First Login: click on forget password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3" name="Google Shape;183;g3595b2eb508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098" y="14687"/>
            <a:ext cx="1935350" cy="24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595b2eb508_0_94"/>
          <p:cNvPicPr preferRelativeResize="0"/>
          <p:nvPr/>
        </p:nvPicPr>
        <p:blipFill rotWithShape="1">
          <a:blip r:embed="rId5">
            <a:alphaModFix/>
          </a:blip>
          <a:srcRect b="0" l="22324" r="24139" t="0"/>
          <a:stretch/>
        </p:blipFill>
        <p:spPr>
          <a:xfrm>
            <a:off x="6836850" y="118650"/>
            <a:ext cx="2160750" cy="289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595b2eb508_0_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0800" y="2705674"/>
            <a:ext cx="3415700" cy="17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595b2eb508_0_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1649" y="2052225"/>
            <a:ext cx="2331349" cy="2977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95b2eb508_0_125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AZURE - REMOTE DESKTOP</a:t>
            </a:r>
            <a:endParaRPr/>
          </a:p>
        </p:txBody>
      </p:sp>
      <p:sp>
        <p:nvSpPr>
          <p:cNvPr id="192" name="Google Shape;192;g3595b2eb508_0_125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93" name="Google Shape;193;g3595b2eb508_0_125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4" name="Google Shape;194;g3595b2eb508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595b2eb508_0_125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g3595b2eb508_0_125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7" name="Google Shape;197;g3595b2eb508_0_125"/>
          <p:cNvSpPr txBox="1"/>
          <p:nvPr/>
        </p:nvSpPr>
        <p:spPr>
          <a:xfrm>
            <a:off x="0" y="978350"/>
            <a:ext cx="4721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Access: from desktop - windows app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and password sent by: </a:t>
            </a:r>
            <a:r>
              <a:rPr b="1" i="0" lang="sv-SE" sz="13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solutions@mango.com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always add @</a:t>
            </a: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mango.com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after the user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8" name="Google Shape;198;g3595b2eb508_0_125"/>
          <p:cNvPicPr preferRelativeResize="0"/>
          <p:nvPr/>
        </p:nvPicPr>
        <p:blipFill rotWithShape="1">
          <a:blip r:embed="rId5">
            <a:alphaModFix/>
          </a:blip>
          <a:srcRect b="0" l="0" r="59599" t="0"/>
          <a:stretch/>
        </p:blipFill>
        <p:spPr>
          <a:xfrm>
            <a:off x="4339775" y="281525"/>
            <a:ext cx="842250" cy="15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595b2eb508_0_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7138" y="238888"/>
            <a:ext cx="3283421" cy="203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595b2eb508_0_1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05439" y="2506475"/>
            <a:ext cx="2206825" cy="21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595b2eb508_0_1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475" y="2375050"/>
            <a:ext cx="4112301" cy="25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595b2eb508_0_125"/>
          <p:cNvSpPr/>
          <p:nvPr/>
        </p:nvSpPr>
        <p:spPr>
          <a:xfrm>
            <a:off x="5182025" y="908925"/>
            <a:ext cx="485100" cy="25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g3595b2eb508_0_125"/>
          <p:cNvSpPr/>
          <p:nvPr/>
        </p:nvSpPr>
        <p:spPr>
          <a:xfrm>
            <a:off x="7189150" y="2282875"/>
            <a:ext cx="321600" cy="259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g3595b2eb508_0_125"/>
          <p:cNvSpPr/>
          <p:nvPr/>
        </p:nvSpPr>
        <p:spPr>
          <a:xfrm>
            <a:off x="4510250" y="3222325"/>
            <a:ext cx="1257900" cy="504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5" name="Google Shape;205;g3595b2eb508_0_1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39777" y="2443937"/>
            <a:ext cx="3914650" cy="285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95b2eb508_0_135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WINTEGRATE</a:t>
            </a:r>
            <a:endParaRPr/>
          </a:p>
        </p:txBody>
      </p:sp>
      <p:sp>
        <p:nvSpPr>
          <p:cNvPr id="211" name="Google Shape;211;g3595b2eb508_0_135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12" name="Google Shape;212;g3595b2eb508_0_135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3" name="Google Shape;213;g3595b2eb508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595b2eb508_0_135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g3595b2eb508_0_135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6" name="Google Shape;216;g3595b2eb508_0_135"/>
          <p:cNvSpPr txBox="1"/>
          <p:nvPr/>
        </p:nvSpPr>
        <p:spPr>
          <a:xfrm>
            <a:off x="0" y="978350"/>
            <a:ext cx="47211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in Remote Desktop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 IN: sent by </a:t>
            </a:r>
            <a:r>
              <a:rPr b="1" i="0" lang="sv-SE" sz="13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solutions@mango.com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ALERT: User blocked for entering the wrong username/password 3 times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paste - click on edit before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7" name="Google Shape;217;g3595b2eb508_0_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7061" y="0"/>
            <a:ext cx="1375989" cy="18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595b2eb508_0_1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200" y="2215475"/>
            <a:ext cx="3455998" cy="213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595b2eb508_0_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7100" y="1738251"/>
            <a:ext cx="3211275" cy="266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95b2eb508_0_115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MANTO</a:t>
            </a:r>
            <a:endParaRPr/>
          </a:p>
        </p:txBody>
      </p:sp>
      <p:sp>
        <p:nvSpPr>
          <p:cNvPr id="225" name="Google Shape;225;g3595b2eb508_0_115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26" name="Google Shape;226;g3595b2eb508_0_115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7" name="Google Shape;227;g3595b2eb508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595b2eb508_0_115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9" name="Google Shape;229;g3595b2eb508_0_115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0" name="Google Shape;230;g3595b2eb508_0_115"/>
          <p:cNvSpPr txBox="1"/>
          <p:nvPr/>
        </p:nvSpPr>
        <p:spPr>
          <a:xfrm>
            <a:off x="0" y="978350"/>
            <a:ext cx="4721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URL:  </a:t>
            </a:r>
            <a:r>
              <a:rPr b="0" i="0" lang="sv-SE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Manto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sv-SE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in Remote Desktop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on remote desktop selecting edge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sv-SE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 IN: sent by </a:t>
            </a:r>
            <a:r>
              <a:rPr b="1" lang="sv-SE" sz="1300" u="sng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solutions@mango.com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1" name="Google Shape;231;g3595b2eb508_0_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6522" y="162450"/>
            <a:ext cx="1821577" cy="25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595b2eb508_0_1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400" y="2101850"/>
            <a:ext cx="4112299" cy="2350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95b2eb508_0_192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INTRANET</a:t>
            </a:r>
            <a:endParaRPr/>
          </a:p>
        </p:txBody>
      </p:sp>
      <p:sp>
        <p:nvSpPr>
          <p:cNvPr id="238" name="Google Shape;238;g3595b2eb508_0_192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39" name="Google Shape;239;g3595b2eb508_0_192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0" name="Google Shape;240;g3595b2eb508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595b2eb508_0_192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2" name="Google Shape;242;g3595b2eb508_0_192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3" name="Google Shape;243;g3595b2eb508_0_192"/>
          <p:cNvSpPr txBox="1"/>
          <p:nvPr/>
        </p:nvSpPr>
        <p:spPr>
          <a:xfrm>
            <a:off x="0" y="978350"/>
            <a:ext cx="47211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URL:  </a:t>
            </a: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INTRANET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sv-SE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in Remote Desktop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 IN: sent by </a:t>
            </a:r>
            <a:r>
              <a:rPr b="1" i="0" lang="sv-SE" sz="1300" u="sng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solutions@mango.com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name - do not use @mango.com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4" name="Google Shape;244;g3595b2eb508_0_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97050" y="-1"/>
            <a:ext cx="1516450" cy="216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595b2eb508_0_192"/>
          <p:cNvPicPr preferRelativeResize="0"/>
          <p:nvPr/>
        </p:nvPicPr>
        <p:blipFill rotWithShape="1">
          <a:blip r:embed="rId7">
            <a:alphaModFix/>
          </a:blip>
          <a:srcRect b="0" l="36808" r="0" t="0"/>
          <a:stretch/>
        </p:blipFill>
        <p:spPr>
          <a:xfrm>
            <a:off x="3486155" y="229150"/>
            <a:ext cx="2971545" cy="432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95b2eb508_0_145"/>
          <p:cNvSpPr txBox="1"/>
          <p:nvPr>
            <p:ph type="title"/>
          </p:nvPr>
        </p:nvSpPr>
        <p:spPr>
          <a:xfrm>
            <a:off x="646580" y="376238"/>
            <a:ext cx="784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FOSTER</a:t>
            </a:r>
            <a:endParaRPr/>
          </a:p>
        </p:txBody>
      </p:sp>
      <p:sp>
        <p:nvSpPr>
          <p:cNvPr id="251" name="Google Shape;251;g3595b2eb508_0_145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52" name="Google Shape;252;g3595b2eb508_0_145"/>
          <p:cNvSpPr txBox="1"/>
          <p:nvPr/>
        </p:nvSpPr>
        <p:spPr>
          <a:xfrm>
            <a:off x="6457700" y="3380825"/>
            <a:ext cx="26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3" name="Google Shape;253;g3595b2eb508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595b2eb508_0_145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5" name="Google Shape;255;g3595b2eb508_0_145"/>
          <p:cNvSpPr txBox="1"/>
          <p:nvPr>
            <p:ph idx="1" type="body"/>
          </p:nvPr>
        </p:nvSpPr>
        <p:spPr>
          <a:xfrm>
            <a:off x="4417100" y="879475"/>
            <a:ext cx="4169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6" name="Google Shape;256;g3595b2eb508_0_145"/>
          <p:cNvSpPr txBox="1"/>
          <p:nvPr/>
        </p:nvSpPr>
        <p:spPr>
          <a:xfrm>
            <a:off x="0" y="978350"/>
            <a:ext cx="472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URL: </a:t>
            </a:r>
            <a:r>
              <a:rPr b="0" i="0" lang="sv-SE" sz="1200" u="sng" cap="none" strike="noStrik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FOSTER - SAP</a:t>
            </a:r>
            <a:r>
              <a:rPr b="0" i="0" lang="sv-SE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 template">
  <a:themeElements>
    <a:clrScheme name="Anpassat 80">
      <a:dk1>
        <a:srgbClr val="000000"/>
      </a:dk1>
      <a:lt1>
        <a:srgbClr val="FFFFFF"/>
      </a:lt1>
      <a:dk2>
        <a:srgbClr val="E7E6E6"/>
      </a:dk2>
      <a:lt2>
        <a:srgbClr val="757070"/>
      </a:lt2>
      <a:accent1>
        <a:srgbClr val="9B2620"/>
      </a:accent1>
      <a:accent2>
        <a:srgbClr val="FFB800"/>
      </a:accent2>
      <a:accent3>
        <a:srgbClr val="173EDE"/>
      </a:accent3>
      <a:accent4>
        <a:srgbClr val="C47D7B"/>
      </a:accent4>
      <a:accent5>
        <a:srgbClr val="FFD366"/>
      </a:accent5>
      <a:accent6>
        <a:srgbClr val="748BE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2021-11-15T07:35:57Z</dcterms:created>
  <dc:creator>Maria Wannefalk</dc:creator>
</cp:coreProperties>
</file>